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908" r:id="rId1"/>
    <p:sldMasterId id="2147485924" r:id="rId2"/>
  </p:sldMasterIdLst>
  <p:notesMasterIdLst>
    <p:notesMasterId r:id="rId10"/>
  </p:notesMasterIdLst>
  <p:handoutMasterIdLst>
    <p:handoutMasterId r:id="rId11"/>
  </p:handoutMasterIdLst>
  <p:sldIdLst>
    <p:sldId id="739" r:id="rId3"/>
    <p:sldId id="945" r:id="rId4"/>
    <p:sldId id="943" r:id="rId5"/>
    <p:sldId id="957" r:id="rId6"/>
    <p:sldId id="959" r:id="rId7"/>
    <p:sldId id="958" r:id="rId8"/>
    <p:sldId id="918" r:id="rId9"/>
  </p:sldIdLst>
  <p:sldSz cx="12192000" cy="6858000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334922" indent="122225" algn="l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671433" indent="242859" algn="l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007936" indent="363498" algn="l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342858" indent="485715" algn="l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5718" algn="l" defTabSz="914286" rtl="0" eaLnBrk="1" latinLnBrk="0" hangingPunct="1">
      <a:defRPr sz="1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2858" algn="l" defTabSz="914286" rtl="0" eaLnBrk="1" latinLnBrk="0" hangingPunct="1">
      <a:defRPr sz="1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000" algn="l" defTabSz="914286" rtl="0" eaLnBrk="1" latinLnBrk="0" hangingPunct="1">
      <a:defRPr sz="1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143" algn="l" defTabSz="914286" rtl="0" eaLnBrk="1" latinLnBrk="0" hangingPunct="1">
      <a:defRPr sz="1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AEAEA"/>
    <a:srgbClr val="EAEFF7"/>
    <a:srgbClr val="FF0000"/>
    <a:srgbClr val="41719C"/>
    <a:srgbClr val="0070C0"/>
    <a:srgbClr val="0000FF"/>
    <a:srgbClr val="A7D9FF"/>
    <a:srgbClr val="78C8E8"/>
    <a:srgbClr val="FD5E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0" autoAdjust="0"/>
    <p:restoredTop sz="99086" autoAdjust="0"/>
  </p:normalViewPr>
  <p:slideViewPr>
    <p:cSldViewPr snapToGrid="0">
      <p:cViewPr varScale="1">
        <p:scale>
          <a:sx n="115" d="100"/>
          <a:sy n="115" d="100"/>
        </p:scale>
        <p:origin x="222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0" d="100"/>
        <a:sy n="1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8" y="11"/>
            <a:ext cx="2946344" cy="496253"/>
          </a:xfrm>
          <a:prstGeom prst="rect">
            <a:avLst/>
          </a:prstGeom>
        </p:spPr>
        <p:txBody>
          <a:bodyPr vert="horz" lIns="91185" tIns="45591" rIns="91185" bIns="45591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755" y="11"/>
            <a:ext cx="2946343" cy="496253"/>
          </a:xfrm>
          <a:prstGeom prst="rect">
            <a:avLst/>
          </a:prstGeom>
        </p:spPr>
        <p:txBody>
          <a:bodyPr vert="horz" lIns="91185" tIns="45591" rIns="91185" bIns="45591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D6A9261-763F-4595-9D33-6831CE5AAF44}" type="datetimeFigureOut">
              <a:rPr lang="ru-RU"/>
              <a:pPr>
                <a:defRPr/>
              </a:pPr>
              <a:t>22.12.2022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8" y="9430394"/>
            <a:ext cx="2946344" cy="496253"/>
          </a:xfrm>
          <a:prstGeom prst="rect">
            <a:avLst/>
          </a:prstGeom>
        </p:spPr>
        <p:txBody>
          <a:bodyPr vert="horz" lIns="91185" tIns="45591" rIns="91185" bIns="45591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755" y="9430394"/>
            <a:ext cx="2946343" cy="496253"/>
          </a:xfrm>
          <a:prstGeom prst="rect">
            <a:avLst/>
          </a:prstGeom>
        </p:spPr>
        <p:txBody>
          <a:bodyPr vert="horz" wrap="square" lIns="91185" tIns="45591" rIns="91185" bIns="4559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08A7210-4702-46C9-8FD7-D6E0981493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5527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8" y="5"/>
            <a:ext cx="2946344" cy="494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92" tIns="45498" rIns="90992" bIns="4549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755" y="5"/>
            <a:ext cx="2946343" cy="494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92" tIns="45498" rIns="90992" bIns="4549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2950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345" y="4715202"/>
            <a:ext cx="5440993" cy="446944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92" tIns="45498" rIns="90992" bIns="454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8" y="9431979"/>
            <a:ext cx="2946344" cy="494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92" tIns="45498" rIns="90992" bIns="4549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755" y="9431979"/>
            <a:ext cx="2946343" cy="494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92" tIns="45498" rIns="90992" bIns="4549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DF80509-AA4E-4882-A556-F406AECDCD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84967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334922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671433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007936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342858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1680229" algn="l" defTabSz="67209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16276" algn="l" defTabSz="67209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52321" algn="l" defTabSz="67209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688363" algn="l" defTabSz="67209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-15552"/>
            <a:chExt cx="15119350" cy="9937105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992448"/>
              <a:ext cx="15119350" cy="8896062"/>
            </a:xfrm>
            <a:prstGeom prst="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txBody>
            <a:bodyPr anchor="ctr"/>
            <a:lstStyle/>
            <a:p>
              <a:pPr algn="ctr" defTabSz="435022" eaLnBrk="1" hangingPunct="1">
                <a:defRPr/>
              </a:pPr>
              <a:endParaRPr lang="ru-RU" sz="1100" b="1" kern="0" cap="all" dirty="0">
                <a:ln w="9000" cmpd="sng">
                  <a:noFill/>
                  <a:prstDash val="solid"/>
                </a:ln>
                <a:solidFill>
                  <a:prstClr val="white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0" y="-15552"/>
              <a:ext cx="15119350" cy="1206521"/>
            </a:xfrm>
            <a:prstGeom prst="rect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25400" dist="25400" dir="5400000" rotWithShape="0">
                <a:srgbClr val="000000">
                  <a:alpha val="4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txBody>
            <a:bodyPr anchor="ctr"/>
            <a:lstStyle/>
            <a:p>
              <a:pPr algn="ctr" defTabSz="435022" eaLnBrk="1" hangingPunct="1">
                <a:defRPr/>
              </a:pPr>
              <a:endParaRPr lang="ru-RU" sz="1100" kern="0">
                <a:solidFill>
                  <a:prstClr val="white"/>
                </a:solidFill>
                <a:latin typeface="Calibri"/>
                <a:cs typeface="Arial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0" y="9028306"/>
              <a:ext cx="15119350" cy="893247"/>
            </a:xfrm>
            <a:prstGeom prst="rect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25400" dist="25400" dir="16200000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txBody>
            <a:bodyPr anchor="ctr"/>
            <a:lstStyle/>
            <a:p>
              <a:pPr algn="ctr" defTabSz="435022" eaLnBrk="1" hangingPunct="1">
                <a:defRPr/>
              </a:pPr>
              <a:endParaRPr lang="ru-RU" sz="1100" kern="0">
                <a:solidFill>
                  <a:prstClr val="white"/>
                </a:solidFill>
                <a:latin typeface="Calibri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453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2A2C-6DD2-4C11-A811-63DA74D3F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ED62-A300-4D03-80B7-D686173424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061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2A2C-6DD2-4C11-A811-63DA74D3F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ED62-A300-4D03-80B7-D686173424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285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2A2C-6DD2-4C11-A811-63DA74D3F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ED62-A300-4D03-80B7-D686173424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426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2A2C-6DD2-4C11-A811-63DA74D3F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ED62-A300-4D03-80B7-D686173424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49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2A2C-6DD2-4C11-A811-63DA74D3F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ED62-A300-4D03-80B7-D686173424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334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2A2C-6DD2-4C11-A811-63DA74D3F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ED62-A300-4D03-80B7-D686173424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390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-15552"/>
            <a:chExt cx="15119350" cy="9937105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992448"/>
              <a:ext cx="15119350" cy="8896062"/>
            </a:xfrm>
            <a:prstGeom prst="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txBody>
            <a:bodyPr anchor="ctr"/>
            <a:lstStyle/>
            <a:p>
              <a:pPr algn="ctr" defTabSz="435033" eaLnBrk="1" hangingPunct="1">
                <a:defRPr/>
              </a:pPr>
              <a:endParaRPr lang="ru-RU" sz="1100" b="1" kern="0" cap="all" dirty="0">
                <a:ln w="9000" cmpd="sng">
                  <a:noFill/>
                  <a:prstDash val="solid"/>
                </a:ln>
                <a:solidFill>
                  <a:prstClr val="white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0" y="-15552"/>
              <a:ext cx="15119350" cy="1206521"/>
            </a:xfrm>
            <a:prstGeom prst="rect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25400" dist="25400" dir="5400000" rotWithShape="0">
                <a:srgbClr val="000000">
                  <a:alpha val="4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txBody>
            <a:bodyPr anchor="ctr"/>
            <a:lstStyle/>
            <a:p>
              <a:pPr algn="ctr" defTabSz="435033" eaLnBrk="1" hangingPunct="1">
                <a:defRPr/>
              </a:pPr>
              <a:endParaRPr lang="ru-RU" sz="1100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0" y="9028306"/>
              <a:ext cx="15119350" cy="893247"/>
            </a:xfrm>
            <a:prstGeom prst="rect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25400" dist="25400" dir="16200000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txBody>
            <a:bodyPr anchor="ctr"/>
            <a:lstStyle/>
            <a:p>
              <a:pPr algn="ctr" defTabSz="435033" eaLnBrk="1" hangingPunct="1">
                <a:defRPr/>
              </a:pPr>
              <a:endParaRPr lang="ru-RU" sz="1100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015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-5922"/>
            <a:ext cx="12192000" cy="782447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txBody>
          <a:bodyPr lIns="62852" tIns="31406" rIns="62852" bIns="31406" anchor="ctr"/>
          <a:lstStyle/>
          <a:p>
            <a:pPr algn="ctr" defTabSz="6283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100" b="1" kern="0" cap="all" dirty="0">
              <a:ln w="9000" cmpd="sng">
                <a:noFill/>
                <a:prstDash val="solid"/>
              </a:ln>
              <a:solidFill>
                <a:prstClr val="white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Пользователь\Рабочий стол\РАБОТА\Эмблемы МЧС\56-Орел-вектор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79201" y="226494"/>
            <a:ext cx="425451" cy="478367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5" name="Группа 3"/>
          <p:cNvGrpSpPr>
            <a:grpSpLocks/>
          </p:cNvGrpSpPr>
          <p:nvPr userDrawn="1"/>
        </p:nvGrpSpPr>
        <p:grpSpPr bwMode="auto">
          <a:xfrm>
            <a:off x="0" y="6455840"/>
            <a:ext cx="12192000" cy="103717"/>
            <a:chOff x="0" y="6404550"/>
            <a:chExt cx="9144000" cy="457200"/>
          </a:xfrm>
        </p:grpSpPr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0" y="6553839"/>
              <a:ext cx="9144000" cy="158622"/>
            </a:xfrm>
            <a:prstGeom prst="rect">
              <a:avLst/>
            </a:prstGeom>
            <a:gradFill rotWithShape="0">
              <a:gsLst>
                <a:gs pos="0">
                  <a:srgbClr val="00B0F0"/>
                </a:gs>
                <a:gs pos="25000">
                  <a:srgbClr val="1F497D"/>
                </a:gs>
                <a:gs pos="50000">
                  <a:srgbClr val="0084CF"/>
                </a:gs>
                <a:gs pos="75000">
                  <a:srgbClr val="1F497D"/>
                </a:gs>
                <a:gs pos="100000">
                  <a:srgbClr val="00B0F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8621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193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7765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337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2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0" y="6404550"/>
              <a:ext cx="9144000" cy="149289"/>
            </a:xfrm>
            <a:prstGeom prst="rect">
              <a:avLst/>
            </a:prstGeom>
            <a:gradFill rotWithShape="0">
              <a:gsLst>
                <a:gs pos="0">
                  <a:srgbClr val="FFC000"/>
                </a:gs>
                <a:gs pos="25000">
                  <a:srgbClr val="E46C0A"/>
                </a:gs>
                <a:gs pos="50000">
                  <a:srgbClr val="FFC000"/>
                </a:gs>
                <a:gs pos="75000">
                  <a:srgbClr val="E46C0A"/>
                </a:gs>
                <a:gs pos="100000">
                  <a:srgbClr val="FFC00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8621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193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7765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337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2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8" name="Прямоугольник 7"/>
            <p:cNvSpPr>
              <a:spLocks noChangeArrowheads="1"/>
            </p:cNvSpPr>
            <p:nvPr userDrawn="1"/>
          </p:nvSpPr>
          <p:spPr bwMode="auto">
            <a:xfrm>
              <a:off x="0" y="6712461"/>
              <a:ext cx="9144000" cy="149289"/>
            </a:xfrm>
            <a:prstGeom prst="rect">
              <a:avLst/>
            </a:prstGeom>
            <a:gradFill rotWithShape="0">
              <a:gsLst>
                <a:gs pos="0">
                  <a:srgbClr val="FFC000"/>
                </a:gs>
                <a:gs pos="25000">
                  <a:srgbClr val="E46C0A"/>
                </a:gs>
                <a:gs pos="50000">
                  <a:srgbClr val="FFC000"/>
                </a:gs>
                <a:gs pos="75000">
                  <a:srgbClr val="E46C0A"/>
                </a:gs>
                <a:gs pos="100000">
                  <a:srgbClr val="FFC00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8621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193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7765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337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2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97618" y="202160"/>
            <a:ext cx="10808777" cy="571440"/>
          </a:xfrm>
          <a:prstGeom prst="rect">
            <a:avLst/>
          </a:prstGeom>
        </p:spPr>
        <p:txBody>
          <a:bodyPr lIns="62852" tIns="31406" rIns="62852" bIns="31406" anchor="ctr">
            <a:normAutofit/>
          </a:bodyPr>
          <a:lstStyle>
            <a:lvl1pPr>
              <a:lnSpc>
                <a:spcPct val="80000"/>
              </a:lnSpc>
              <a:defRPr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Номер слайда 25"/>
          <p:cNvSpPr>
            <a:spLocks noGrp="1"/>
          </p:cNvSpPr>
          <p:nvPr>
            <p:ph type="sldNum" sz="quarter" idx="10"/>
          </p:nvPr>
        </p:nvSpPr>
        <p:spPr>
          <a:xfrm>
            <a:off x="11391901" y="6415617"/>
            <a:ext cx="338667" cy="177800"/>
          </a:xfrm>
          <a:prstGeom prst="roundRect">
            <a:avLst>
              <a:gd name="adj" fmla="val 18375"/>
            </a:avLst>
          </a:prstGeom>
          <a:solidFill>
            <a:srgbClr val="FFC000"/>
          </a:solidFill>
        </p:spPr>
        <p:txBody>
          <a:bodyPr lIns="0" tIns="0" rIns="0" bIns="0" anchor="ctr"/>
          <a:lstStyle>
            <a:lvl1pPr algn="ctr" eaLnBrk="1" hangingPunct="1">
              <a:defRPr sz="1100">
                <a:solidFill>
                  <a:srgbClr val="047CC4"/>
                </a:solidFill>
                <a:cs typeface="Arial"/>
              </a:defRPr>
            </a:lvl1pPr>
          </a:lstStyle>
          <a:p>
            <a:pPr>
              <a:defRPr/>
            </a:pPr>
            <a:fld id="{CCCF8E5E-4DA3-4C04-B9A1-73317D1DC97F}" type="slidenum">
              <a:rPr lang="ru-RU">
                <a:latin typeface="Arial" charset="0"/>
              </a:rPr>
              <a:pPr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31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-5924"/>
            <a:ext cx="12192000" cy="571439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txBody>
          <a:bodyPr lIns="62852" tIns="31406" rIns="62852" bIns="31406" anchor="ctr"/>
          <a:lstStyle/>
          <a:p>
            <a:pPr algn="ctr" defTabSz="6283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100" b="1" kern="0" cap="all" dirty="0">
              <a:ln w="9000" cmpd="sng">
                <a:noFill/>
                <a:prstDash val="solid"/>
              </a:ln>
              <a:solidFill>
                <a:prstClr val="white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Пользователь\Рабочий стол\РАБОТА\Эмблемы МЧС\56-Орел-вектор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2" y="40229"/>
            <a:ext cx="423333" cy="478367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5" name="Группа 3"/>
          <p:cNvGrpSpPr>
            <a:grpSpLocks/>
          </p:cNvGrpSpPr>
          <p:nvPr userDrawn="1"/>
        </p:nvGrpSpPr>
        <p:grpSpPr bwMode="auto">
          <a:xfrm>
            <a:off x="0" y="6669619"/>
            <a:ext cx="12192000" cy="103716"/>
            <a:chOff x="0" y="6404550"/>
            <a:chExt cx="9144000" cy="457200"/>
          </a:xfrm>
        </p:grpSpPr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0" y="6553841"/>
              <a:ext cx="9144000" cy="158618"/>
            </a:xfrm>
            <a:prstGeom prst="rect">
              <a:avLst/>
            </a:prstGeom>
            <a:gradFill rotWithShape="0">
              <a:gsLst>
                <a:gs pos="0">
                  <a:srgbClr val="00B0F0"/>
                </a:gs>
                <a:gs pos="25000">
                  <a:srgbClr val="1F497D"/>
                </a:gs>
                <a:gs pos="50000">
                  <a:srgbClr val="0084CF"/>
                </a:gs>
                <a:gs pos="75000">
                  <a:srgbClr val="1F497D"/>
                </a:gs>
                <a:gs pos="100000">
                  <a:srgbClr val="00B0F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8621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193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7765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337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2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0" y="6404550"/>
              <a:ext cx="9144000" cy="149291"/>
            </a:xfrm>
            <a:prstGeom prst="rect">
              <a:avLst/>
            </a:prstGeom>
            <a:gradFill rotWithShape="0">
              <a:gsLst>
                <a:gs pos="0">
                  <a:srgbClr val="FFC000"/>
                </a:gs>
                <a:gs pos="25000">
                  <a:srgbClr val="E46C0A"/>
                </a:gs>
                <a:gs pos="50000">
                  <a:srgbClr val="FFC000"/>
                </a:gs>
                <a:gs pos="75000">
                  <a:srgbClr val="E46C0A"/>
                </a:gs>
                <a:gs pos="100000">
                  <a:srgbClr val="FFC00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8621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193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7765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337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2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8" name="Прямоугольник 7"/>
            <p:cNvSpPr>
              <a:spLocks noChangeArrowheads="1"/>
            </p:cNvSpPr>
            <p:nvPr userDrawn="1"/>
          </p:nvSpPr>
          <p:spPr bwMode="auto">
            <a:xfrm>
              <a:off x="0" y="6712459"/>
              <a:ext cx="9144000" cy="149291"/>
            </a:xfrm>
            <a:prstGeom prst="rect">
              <a:avLst/>
            </a:prstGeom>
            <a:gradFill rotWithShape="0">
              <a:gsLst>
                <a:gs pos="0">
                  <a:srgbClr val="FFC000"/>
                </a:gs>
                <a:gs pos="25000">
                  <a:srgbClr val="E46C0A"/>
                </a:gs>
                <a:gs pos="50000">
                  <a:srgbClr val="FFC000"/>
                </a:gs>
                <a:gs pos="75000">
                  <a:srgbClr val="E46C0A"/>
                </a:gs>
                <a:gs pos="100000">
                  <a:srgbClr val="FFC00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8621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193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7765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337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2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73145" y="-5993"/>
            <a:ext cx="11527171" cy="571440"/>
          </a:xfrm>
          <a:prstGeom prst="rect">
            <a:avLst/>
          </a:prstGeom>
        </p:spPr>
        <p:txBody>
          <a:bodyPr lIns="62852" tIns="31406" rIns="62852" bIns="31406" anchor="ctr">
            <a:normAutofit/>
          </a:bodyPr>
          <a:lstStyle>
            <a:lvl1pPr>
              <a:defRPr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Номер слайда 25"/>
          <p:cNvSpPr>
            <a:spLocks noGrp="1"/>
          </p:cNvSpPr>
          <p:nvPr>
            <p:ph type="sldNum" sz="quarter" idx="10"/>
          </p:nvPr>
        </p:nvSpPr>
        <p:spPr>
          <a:xfrm>
            <a:off x="57153" y="6614587"/>
            <a:ext cx="338667" cy="179916"/>
          </a:xfrm>
          <a:prstGeom prst="roundRect">
            <a:avLst>
              <a:gd name="adj" fmla="val 18375"/>
            </a:avLst>
          </a:prstGeom>
          <a:solidFill>
            <a:srgbClr val="FFC000"/>
          </a:solidFill>
        </p:spPr>
        <p:txBody>
          <a:bodyPr lIns="0" tIns="0" rIns="0" bIns="0" anchor="ctr"/>
          <a:lstStyle>
            <a:lvl1pPr algn="ctr" eaLnBrk="1" hangingPunct="1">
              <a:defRPr sz="1100">
                <a:solidFill>
                  <a:srgbClr val="047CC4"/>
                </a:solidFill>
                <a:cs typeface="Arial"/>
              </a:defRPr>
            </a:lvl1pPr>
          </a:lstStyle>
          <a:p>
            <a:pPr>
              <a:defRPr/>
            </a:pPr>
            <a:fld id="{4C6B4B4A-1339-4407-A702-0BADBB9C547F}" type="slidenum">
              <a:rPr lang="ru-RU">
                <a:latin typeface="Arial" charset="0"/>
              </a:rPr>
              <a:pPr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18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 userDrawn="1"/>
        </p:nvGrpSpPr>
        <p:grpSpPr bwMode="auto">
          <a:xfrm>
            <a:off x="0" y="6457951"/>
            <a:ext cx="12192000" cy="101600"/>
            <a:chOff x="0" y="6404550"/>
            <a:chExt cx="9144000" cy="457200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0" y="6556950"/>
              <a:ext cx="9144000" cy="152400"/>
            </a:xfrm>
            <a:prstGeom prst="rect">
              <a:avLst/>
            </a:prstGeom>
            <a:gradFill rotWithShape="0">
              <a:gsLst>
                <a:gs pos="0">
                  <a:srgbClr val="00B0F0"/>
                </a:gs>
                <a:gs pos="25000">
                  <a:srgbClr val="1F497D"/>
                </a:gs>
                <a:gs pos="50000">
                  <a:srgbClr val="0084CF"/>
                </a:gs>
                <a:gs pos="75000">
                  <a:srgbClr val="1F497D"/>
                </a:gs>
                <a:gs pos="100000">
                  <a:srgbClr val="00B0F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8621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193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7765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337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2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0" y="6404550"/>
              <a:ext cx="9144000" cy="152400"/>
            </a:xfrm>
            <a:prstGeom prst="rect">
              <a:avLst/>
            </a:prstGeom>
            <a:gradFill rotWithShape="0">
              <a:gsLst>
                <a:gs pos="0">
                  <a:srgbClr val="FFC000"/>
                </a:gs>
                <a:gs pos="25000">
                  <a:srgbClr val="E46C0A"/>
                </a:gs>
                <a:gs pos="50000">
                  <a:srgbClr val="FFC000"/>
                </a:gs>
                <a:gs pos="75000">
                  <a:srgbClr val="E46C0A"/>
                </a:gs>
                <a:gs pos="100000">
                  <a:srgbClr val="FFC00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8621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193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7765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337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2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0" y="6709350"/>
              <a:ext cx="9144000" cy="152400"/>
            </a:xfrm>
            <a:prstGeom prst="rect">
              <a:avLst/>
            </a:prstGeom>
            <a:gradFill rotWithShape="0">
              <a:gsLst>
                <a:gs pos="0">
                  <a:srgbClr val="FFC000"/>
                </a:gs>
                <a:gs pos="25000">
                  <a:srgbClr val="E46C0A"/>
                </a:gs>
                <a:gs pos="50000">
                  <a:srgbClr val="FFC000"/>
                </a:gs>
                <a:gs pos="75000">
                  <a:srgbClr val="E46C0A"/>
                </a:gs>
                <a:gs pos="100000">
                  <a:srgbClr val="FFC00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8621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193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7765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337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2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6" name="Номер слайда 25"/>
          <p:cNvSpPr>
            <a:spLocks noGrp="1"/>
          </p:cNvSpPr>
          <p:nvPr>
            <p:ph type="sldNum" sz="quarter" idx="10"/>
          </p:nvPr>
        </p:nvSpPr>
        <p:spPr>
          <a:xfrm>
            <a:off x="11449053" y="6417740"/>
            <a:ext cx="338667" cy="179917"/>
          </a:xfrm>
          <a:prstGeom prst="roundRect">
            <a:avLst>
              <a:gd name="adj" fmla="val 18375"/>
            </a:avLst>
          </a:prstGeom>
          <a:solidFill>
            <a:srgbClr val="FFC000"/>
          </a:solidFill>
        </p:spPr>
        <p:txBody>
          <a:bodyPr lIns="0" tIns="0" rIns="0" bIns="0" anchor="ctr"/>
          <a:lstStyle>
            <a:lvl1pPr algn="ctr" eaLnBrk="1" hangingPunct="1">
              <a:defRPr sz="1100">
                <a:solidFill>
                  <a:srgbClr val="047CC4"/>
                </a:solidFill>
                <a:cs typeface="Arial"/>
              </a:defRPr>
            </a:lvl1pPr>
          </a:lstStyle>
          <a:p>
            <a:pPr>
              <a:defRPr/>
            </a:pPr>
            <a:fld id="{FE537291-44B3-40FF-9E07-2A1A31F5BC62}" type="slidenum">
              <a:rPr lang="ru-RU">
                <a:latin typeface="Arial" charset="0"/>
              </a:rPr>
              <a:pPr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35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2A2C-6DD2-4C11-A811-63DA74D3F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ED62-A300-4D03-80B7-D686173424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006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2A2C-6DD2-4C11-A811-63DA74D3F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ED62-A300-4D03-80B7-D686173424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890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2A2C-6DD2-4C11-A811-63DA74D3F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ED62-A300-4D03-80B7-D686173424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002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2A2C-6DD2-4C11-A811-63DA74D3F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ED62-A300-4D03-80B7-D686173424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343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2A2C-6DD2-4C11-A811-63DA74D3F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ED62-A300-4D03-80B7-D686173424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619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9EAEE"/>
            </a:gs>
            <a:gs pos="12000">
              <a:srgbClr val="F6F7F9"/>
            </a:gs>
            <a:gs pos="22000">
              <a:srgbClr val="E9EAEE"/>
            </a:gs>
            <a:gs pos="34000">
              <a:srgbClr val="E9EAEE"/>
            </a:gs>
            <a:gs pos="42999">
              <a:srgbClr val="F6F7F9"/>
            </a:gs>
            <a:gs pos="59000">
              <a:srgbClr val="E9EAEE"/>
            </a:gs>
            <a:gs pos="69000">
              <a:srgbClr val="FAFAFA"/>
            </a:gs>
            <a:gs pos="78999">
              <a:srgbClr val="E9EAEE"/>
            </a:gs>
            <a:gs pos="87161">
              <a:srgbClr val="E9EAEE"/>
            </a:gs>
            <a:gs pos="94000">
              <a:srgbClr val="F6F7F9"/>
            </a:gs>
            <a:gs pos="100000">
              <a:srgbClr val="F6F7F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6224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09" r:id="rId1"/>
    <p:sldLayoutId id="2147485910" r:id="rId2"/>
    <p:sldLayoutId id="2147485911" r:id="rId3"/>
    <p:sldLayoutId id="2147485912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5pPr>
      <a:lvl6pPr marL="491044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6pPr>
      <a:lvl7pPr marL="982082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7pPr>
      <a:lvl8pPr marL="1473126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8pPr>
      <a:lvl9pPr marL="1964166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68235" indent="-368235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797844" indent="-306863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  <a:cs typeface="+mn-cs"/>
        </a:defRPr>
      </a:lvl2pPr>
      <a:lvl3pPr marL="1227452" indent="-245491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718434" indent="-245491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4pPr>
      <a:lvl5pPr marL="2209411" indent="-245491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5pPr>
      <a:lvl6pPr marL="2700728" indent="-245527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6pPr>
      <a:lvl7pPr marL="3191763" indent="-245527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7pPr>
      <a:lvl8pPr marL="3682804" indent="-245527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8pPr>
      <a:lvl9pPr marL="4173846" indent="-245527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82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91044" algn="l" defTabSz="982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82082" algn="l" defTabSz="982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73126" algn="l" defTabSz="982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64166" algn="l" defTabSz="982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455189" algn="l" defTabSz="982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46246" algn="l" defTabSz="982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37285" algn="l" defTabSz="982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928328" algn="l" defTabSz="982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F152A2C-6DD2-4C11-A811-63DA74D3FD88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22.12.2022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762ED62-A300-4D03-80B7-D6861734240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0050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25" r:id="rId1"/>
    <p:sldLayoutId id="2147485926" r:id="rId2"/>
    <p:sldLayoutId id="2147485927" r:id="rId3"/>
    <p:sldLayoutId id="2147485928" r:id="rId4"/>
    <p:sldLayoutId id="2147485929" r:id="rId5"/>
    <p:sldLayoutId id="2147485930" r:id="rId6"/>
    <p:sldLayoutId id="2147485931" r:id="rId7"/>
    <p:sldLayoutId id="2147485932" r:id="rId8"/>
    <p:sldLayoutId id="2147485933" r:id="rId9"/>
    <p:sldLayoutId id="2147485934" r:id="rId10"/>
    <p:sldLayoutId id="2147485935" r:id="rId11"/>
    <p:sldLayoutId id="214748593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47"/>
          <p:cNvSpPr txBox="1">
            <a:spLocks noChangeArrowheads="1"/>
          </p:cNvSpPr>
          <p:nvPr/>
        </p:nvSpPr>
        <p:spPr bwMode="auto">
          <a:xfrm>
            <a:off x="2438411" y="139701"/>
            <a:ext cx="7260167" cy="659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3454" tIns="21750" rIns="43454" bIns="21750">
            <a:spAutoFit/>
          </a:bodyPr>
          <a:lstStyle>
            <a:lvl1pPr defTabSz="325438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defTabSz="325438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325438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325438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defTabSz="325438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862138" indent="1588" defTabSz="3254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319338" indent="1588" defTabSz="3254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776538" indent="1588" defTabSz="3254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233738" indent="1588" defTabSz="3254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300" b="1">
                <a:solidFill>
                  <a:srgbClr val="000000"/>
                </a:solidFill>
              </a:rPr>
              <a:t>МИНИСТЕРСТВО РОССИЙСКОЙ ФЕДЕРАЦИИ</a:t>
            </a:r>
          </a:p>
          <a:p>
            <a:pPr algn="ctr" eaLnBrk="1" hangingPunct="1"/>
            <a:r>
              <a:rPr lang="ru-RU" altLang="ru-RU" sz="1300" b="1">
                <a:solidFill>
                  <a:srgbClr val="000000"/>
                </a:solidFill>
              </a:rPr>
              <a:t>ПО ДЕЛАМ ГРАЖДАНСКОЙ ОБОРОНЫ, ЧРЕЗВЫЧАЙНЫМ СИТУАЦИЯМ </a:t>
            </a:r>
          </a:p>
          <a:p>
            <a:pPr algn="ctr" eaLnBrk="1" hangingPunct="1"/>
            <a:r>
              <a:rPr lang="ru-RU" altLang="ru-RU" sz="1300" b="1">
                <a:solidFill>
                  <a:srgbClr val="000000"/>
                </a:solidFill>
              </a:rPr>
              <a:t>И ЛИКВИДАЦИИ ПОСЛЕДСТВИЙ СТИХИЙНЫХ БЕДСТВИЙ</a:t>
            </a:r>
          </a:p>
        </p:txBody>
      </p:sp>
      <p:pic>
        <p:nvPicPr>
          <p:cNvPr id="8" name="Picture 3" descr="C:\Documents and Settings\Пользователь\Рабочий стол\РАБОТА\Эмблемы МЧС\56-Орел-векто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50094" y="133361"/>
            <a:ext cx="554567" cy="613833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9222" name="TextBox 1"/>
          <p:cNvSpPr txBox="1">
            <a:spLocks noChangeArrowheads="1"/>
          </p:cNvSpPr>
          <p:nvPr/>
        </p:nvSpPr>
        <p:spPr bwMode="auto">
          <a:xfrm>
            <a:off x="8331160" y="4915732"/>
            <a:ext cx="3761986" cy="11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901" tIns="31954" rIns="63901" bIns="31954">
            <a:spAutoFit/>
          </a:bodyPr>
          <a:lstStyle/>
          <a:p>
            <a:pPr algn="ctr" eaLnBrk="1" hangingPunct="1"/>
            <a:r>
              <a:rPr lang="ru-RU" sz="1400" b="1" dirty="0" smtClean="0">
                <a:solidFill>
                  <a:schemeClr val="bg1"/>
                </a:solidFill>
              </a:rPr>
              <a:t>начальник </a:t>
            </a:r>
            <a:r>
              <a:rPr lang="ru-RU" sz="1400" b="1" dirty="0">
                <a:solidFill>
                  <a:schemeClr val="bg1"/>
                </a:solidFill>
              </a:rPr>
              <a:t>отдела государственной инспекции по маломерным судам </a:t>
            </a:r>
            <a:r>
              <a:rPr lang="ru-RU" sz="1400" b="1" dirty="0" smtClean="0">
                <a:solidFill>
                  <a:schemeClr val="bg1"/>
                </a:solidFill>
              </a:rPr>
              <a:t>Управления безопасности людей на водных объектах </a:t>
            </a:r>
            <a:r>
              <a:rPr lang="ru-RU" sz="1400" b="1" dirty="0">
                <a:solidFill>
                  <a:schemeClr val="bg1"/>
                </a:solidFill>
              </a:rPr>
              <a:t>МЧС </a:t>
            </a:r>
            <a:r>
              <a:rPr lang="ru-RU" sz="1400" b="1" dirty="0" smtClean="0">
                <a:solidFill>
                  <a:schemeClr val="bg1"/>
                </a:solidFill>
              </a:rPr>
              <a:t>России</a:t>
            </a:r>
          </a:p>
          <a:p>
            <a:pPr algn="ctr" eaLnBrk="1" hangingPunct="1"/>
            <a:r>
              <a:rPr lang="ru-RU" sz="1400" b="1" dirty="0" smtClean="0">
                <a:solidFill>
                  <a:schemeClr val="bg1"/>
                </a:solidFill>
              </a:rPr>
              <a:t>А.И. Печенин</a:t>
            </a:r>
            <a:endParaRPr lang="ru-RU" alt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9" name="Прямоугольник 29"/>
          <p:cNvSpPr>
            <a:spLocks noChangeArrowheads="1"/>
          </p:cNvSpPr>
          <p:nvPr/>
        </p:nvSpPr>
        <p:spPr bwMode="auto">
          <a:xfrm>
            <a:off x="0" y="1474694"/>
            <a:ext cx="12192000" cy="206896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8206" tIns="49117" rIns="98206" bIns="49117">
            <a:spAutoFit/>
          </a:bodyPr>
          <a:lstStyle/>
          <a:p>
            <a:pPr lvl="0" algn="ctr" eaLnBrk="1" hangingPunct="1">
              <a:defRPr/>
            </a:pPr>
            <a:endParaRPr lang="ru-RU" sz="3200" b="1" dirty="0" smtClean="0">
              <a:ln w="12700" cap="sq">
                <a:noFill/>
                <a:round/>
              </a:ln>
              <a:solidFill>
                <a:schemeClr val="bg1"/>
              </a:solidFill>
              <a:effectLst>
                <a:outerShdw blurRad="38100" dist="50800" dir="2700000" algn="tl" rotWithShape="0">
                  <a:srgbClr val="395D8E">
                    <a:alpha val="96000"/>
                  </a:srgbClr>
                </a:outerShdw>
              </a:effectLst>
              <a:latin typeface="Arial"/>
              <a:cs typeface="Arial"/>
            </a:endParaRPr>
          </a:p>
          <a:p>
            <a:pPr lvl="0" algn="ctr" eaLnBrk="1" hangingPunct="1">
              <a:defRPr/>
            </a:pPr>
            <a:endParaRPr lang="ru-RU" sz="3200" b="1" dirty="0" smtClean="0">
              <a:ln w="12700" cap="sq">
                <a:noFill/>
                <a:round/>
              </a:ln>
              <a:solidFill>
                <a:schemeClr val="bg1"/>
              </a:solidFill>
              <a:effectLst>
                <a:outerShdw blurRad="38100" dist="50800" dir="2700000" algn="tl" rotWithShape="0">
                  <a:srgbClr val="395D8E">
                    <a:alpha val="96000"/>
                  </a:srgbClr>
                </a:outerShdw>
              </a:effectLst>
              <a:latin typeface="Arial"/>
              <a:cs typeface="Arial"/>
            </a:endParaRPr>
          </a:p>
          <a:p>
            <a:pPr lvl="0" algn="ctr" eaLnBrk="1" hangingPunct="1">
              <a:defRPr/>
            </a:pPr>
            <a:r>
              <a:rPr lang="ru-RU" sz="3200" b="1" dirty="0" smtClean="0">
                <a:ln w="12700" cap="sq">
                  <a:noFill/>
                  <a:round/>
                </a:ln>
                <a:solidFill>
                  <a:schemeClr val="bg1"/>
                </a:solidFill>
                <a:effectLst>
                  <a:outerShdw blurRad="38100" dist="50800" dir="2700000" algn="tl" rotWithShape="0">
                    <a:srgbClr val="395D8E">
                      <a:alpha val="96000"/>
                    </a:srgbClr>
                  </a:outerShdw>
                </a:effectLst>
                <a:latin typeface="Arial"/>
                <a:cs typeface="Arial"/>
              </a:rPr>
              <a:t>«Профилактика гибели детей на водных объектах </a:t>
            </a:r>
          </a:p>
          <a:p>
            <a:pPr lvl="0" algn="ctr" eaLnBrk="1" hangingPunct="1">
              <a:defRPr/>
            </a:pPr>
            <a:r>
              <a:rPr lang="ru-RU" sz="3200" b="1" dirty="0" smtClean="0">
                <a:ln w="12700" cap="sq">
                  <a:noFill/>
                  <a:round/>
                </a:ln>
                <a:solidFill>
                  <a:schemeClr val="bg1"/>
                </a:solidFill>
                <a:effectLst>
                  <a:outerShdw blurRad="38100" dist="50800" dir="2700000" algn="tl" rotWithShape="0">
                    <a:srgbClr val="395D8E">
                      <a:alpha val="96000"/>
                    </a:srgbClr>
                  </a:outerShdw>
                </a:effectLst>
                <a:latin typeface="Arial"/>
                <a:cs typeface="Arial"/>
              </a:rPr>
              <a:t>в зимнем периоде»</a:t>
            </a:r>
            <a:endParaRPr lang="ru-RU" sz="3200" b="1" dirty="0">
              <a:ln w="12700" cap="sq">
                <a:noFill/>
                <a:round/>
              </a:ln>
              <a:solidFill>
                <a:schemeClr val="bg1"/>
              </a:solidFill>
              <a:effectLst>
                <a:outerShdw blurRad="38100" dist="50800" dir="2700000" algn="tl" rotWithShape="0">
                  <a:srgbClr val="395D8E">
                    <a:alpha val="96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7" name="Picture 716" descr="ГИМС ЭМБЛЕМ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93" y="5249382"/>
            <a:ext cx="1327041" cy="1327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456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0" y="1"/>
            <a:ext cx="11276235" cy="773599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ИНФОРМАЦИЯ О ПРОИСШЕСТВИЯХ</a:t>
            </a:r>
            <a:endParaRPr lang="ru-RU" sz="2800" dirty="0"/>
          </a:p>
        </p:txBody>
      </p:sp>
      <p:sp>
        <p:nvSpPr>
          <p:cNvPr id="17" name="Номер слайда 2"/>
          <p:cNvSpPr txBox="1">
            <a:spLocks/>
          </p:cNvSpPr>
          <p:nvPr/>
        </p:nvSpPr>
        <p:spPr>
          <a:xfrm>
            <a:off x="69105" y="6415617"/>
            <a:ext cx="338667" cy="179916"/>
          </a:xfrm>
          <a:prstGeom prst="roundRect">
            <a:avLst>
              <a:gd name="adj" fmla="val 18375"/>
            </a:avLst>
          </a:prstGeom>
          <a:solidFill>
            <a:srgbClr val="FFC000"/>
          </a:solidFill>
        </p:spPr>
        <p:txBody>
          <a:bodyPr lIns="0" tIns="0" rIns="0" bIns="0" anchor="ctr"/>
          <a:lstStyle>
            <a:defPPr>
              <a:defRPr lang="ru-RU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100" kern="1200">
                <a:solidFill>
                  <a:srgbClr val="047CC4"/>
                </a:solidFill>
                <a:latin typeface="Arial" panose="020B0604020202020204" pitchFamily="34" charset="0"/>
                <a:ea typeface="+mn-ea"/>
                <a:cs typeface="Arial"/>
              </a:defRPr>
            </a:lvl1pPr>
            <a:lvl2pPr marL="334922" indent="122225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71433" indent="242859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07936" indent="363498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2858" indent="485715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5718" algn="l" defTabSz="914286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2858" algn="l" defTabSz="914286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000" algn="l" defTabSz="914286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143" algn="l" defTabSz="914286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dirty="0" smtClean="0">
                <a:latin typeface="Arial" charset="0"/>
              </a:rPr>
              <a:t>2</a:t>
            </a:r>
            <a:endParaRPr lang="ru-RU" dirty="0">
              <a:latin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7410" y="968648"/>
            <a:ext cx="11658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начала периода ледостава 2022 года на водных объектах </a:t>
            </a:r>
            <a:endParaRPr lang="ru-RU" sz="32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произошло:</a:t>
            </a:r>
          </a:p>
        </p:txBody>
      </p:sp>
      <p:pic>
        <p:nvPicPr>
          <p:cNvPr id="6" name="Picture 5" descr="F:\kisspng-motor-boats-computer-icons-ship-boating-transparent-png-boats-5ab0c91be1b535.376589231521535259924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10000" r="90000">
                        <a14:foregroundMark x1="37444" y1="42308" x2="37444" y2="42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8701" flipH="1">
            <a:off x="440631" y="3024130"/>
            <a:ext cx="2164066" cy="130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4990050" y="3303153"/>
            <a:ext cx="961797" cy="848681"/>
            <a:chOff x="13484847" y="1570943"/>
            <a:chExt cx="980724" cy="111674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458" b="94347" l="10000" r="90000">
                          <a14:foregroundMark x1="49778" y1="23977" x2="49778" y2="23977"/>
                          <a14:foregroundMark x1="51954" y1="37954" x2="51954" y2="379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77" t="11393" r="37911" b="9848"/>
            <a:stretch/>
          </p:blipFill>
          <p:spPr>
            <a:xfrm>
              <a:off x="13484847" y="1570943"/>
              <a:ext cx="552091" cy="989805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458" b="94347" l="10000" r="90000">
                          <a14:foregroundMark x1="49778" y1="23977" x2="49778" y2="23977"/>
                          <a14:foregroundMark x1="52280" y1="35314" x2="52280" y2="353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77" t="11393" r="37911" b="9848"/>
            <a:stretch/>
          </p:blipFill>
          <p:spPr>
            <a:xfrm>
              <a:off x="13913480" y="1697883"/>
              <a:ext cx="552091" cy="989805"/>
            </a:xfrm>
            <a:prstGeom prst="rect">
              <a:avLst/>
            </a:prstGeom>
            <a:grpFill/>
            <a:ln>
              <a:noFill/>
            </a:ln>
          </p:spPr>
        </p:pic>
      </p:grpSp>
      <p:pic>
        <p:nvPicPr>
          <p:cNvPr id="10" name="Picture 3" descr="F:\иконки для буклета\спасенный на пожаре.jp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783" l="0" r="100000">
                        <a14:foregroundMark x1="52222" y1="31196" x2="52222" y2="31196"/>
                        <a14:foregroundMark x1="39556" y1="65543" x2="39556" y2="65543"/>
                        <a14:foregroundMark x1="51889" y1="71630" x2="51889" y2="71630"/>
                        <a14:foregroundMark x1="57556" y1="81848" x2="57556" y2="81848"/>
                        <a14:foregroundMark x1="40111" y1="84891" x2="40111" y2="84891"/>
                        <a14:foregroundMark x1="56222" y1="60543" x2="56222" y2="60543"/>
                        <a14:foregroundMark x1="63778" y1="52826" x2="63778" y2="52826"/>
                        <a14:foregroundMark x1="44889" y1="48043" x2="44889" y2="48043"/>
                        <a14:foregroundMark x1="34111" y1="48043" x2="34111" y2="48043"/>
                        <a14:foregroundMark x1="28222" y1="38696" x2="28222" y2="38696"/>
                        <a14:foregroundMark x1="48222" y1="18478" x2="48222" y2="18478"/>
                        <a14:foregroundMark x1="52556" y1="7500" x2="52556" y2="7500"/>
                        <a14:foregroundMark x1="47444" y1="6957" x2="47444" y2="6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970" y="3222375"/>
            <a:ext cx="1054862" cy="78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98393" y="2289320"/>
            <a:ext cx="27601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Всего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происшествий  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7772" y="4518888"/>
            <a:ext cx="22846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2022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ru-RU" sz="2800" b="1" dirty="0" smtClean="0">
                <a:solidFill>
                  <a:srgbClr val="FF0000"/>
                </a:solidFill>
              </a:rPr>
              <a:t>307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2021 – </a:t>
            </a:r>
            <a:r>
              <a:rPr lang="ru-RU" sz="2800" b="1" dirty="0" smtClean="0">
                <a:solidFill>
                  <a:srgbClr val="FF0000"/>
                </a:solidFill>
              </a:rPr>
              <a:t>252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83814" y="2104655"/>
            <a:ext cx="1561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Погибло детей со льда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321301" y="2232230"/>
            <a:ext cx="210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Спасено детей 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47166" y="4518888"/>
            <a:ext cx="1836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2022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ru-RU" sz="2800" b="1" dirty="0" smtClean="0">
                <a:solidFill>
                  <a:srgbClr val="FF0000"/>
                </a:solidFill>
              </a:rPr>
              <a:t>3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2021 – </a:t>
            </a:r>
            <a:r>
              <a:rPr lang="ru-RU" sz="2800" b="1" dirty="0" smtClean="0">
                <a:solidFill>
                  <a:srgbClr val="FF0000"/>
                </a:solidFill>
              </a:rPr>
              <a:t>11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621808" y="4518888"/>
            <a:ext cx="18739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2022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ru-RU" sz="2800" b="1" dirty="0" smtClean="0">
                <a:solidFill>
                  <a:srgbClr val="FF0000"/>
                </a:solidFill>
              </a:rPr>
              <a:t>12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2021 – </a:t>
            </a:r>
            <a:r>
              <a:rPr lang="ru-RU" sz="2800" b="1" dirty="0" smtClean="0">
                <a:solidFill>
                  <a:srgbClr val="FF0000"/>
                </a:solidFill>
              </a:rPr>
              <a:t>13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45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1978" y="0"/>
            <a:ext cx="10614417" cy="7736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ОСОБЕННОСТИ ПРЕБЫВАНИЯ НА ЛЬДУ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0" y="6481520"/>
            <a:ext cx="338667" cy="177800"/>
          </a:xfrm>
        </p:spPr>
        <p:txBody>
          <a:bodyPr/>
          <a:lstStyle/>
          <a:p>
            <a:pPr>
              <a:defRPr/>
            </a:pPr>
            <a:fld id="{CCCF8E5E-4DA3-4C04-B9A1-73317D1DC97F}" type="slidenum">
              <a:rPr lang="ru-RU" smtClean="0">
                <a:latin typeface="Arial" charset="0"/>
              </a:rPr>
              <a:pPr>
                <a:defRPr/>
              </a:pPr>
              <a:t>3</a:t>
            </a:fld>
            <a:endParaRPr lang="ru-RU" dirty="0"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8667" y="792260"/>
            <a:ext cx="1155276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Основным условием безопасного пребывания человека на льду является соответствие толщины льда прилагаемой нагрузке: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безопасная толщина льда для одного человека не менее 7 см;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безопасная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толщина льда для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одиночного катания на коньках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см, а для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организации массового катания 25 см и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более;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безопасная толщина льда для совершения пешей переправы 15 см и более;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безопасная толщина льда для проезда автомобилей не менее 30 см.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безопасного пребывания человека в воде: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при температуре воды +24°С время безопасного пребывания 7-9 часов,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при температуре воды +5 - +15°С - от 3,5 часов до 4,5 часов;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температура воды +2 - +3°С оказывается смертельной для человека через 10-15 мин;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при температуре воды -2°С – смерть может наступить через 5-8 мин.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Критерии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льда: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прочный: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прозрачный лёд с зеленоватым или синеватым оттенком;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на открытом бесснежном пространстве лёд всегда толще.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онкий (опасный):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цвет льда молочно-мутный, серый лёд, обычно ноздреватый и пористый, такой лёд обрушивается без предупреждающего потрескивания;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лёд, покрытый снегом (снег, выпавший на только что образовавшийся лёд, помимо того, что маскирует полыньи, замедляет рост ледяного покрова);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лёд более тонок на течении, особенно быстром, на глубоких и открытых для ветра местах; над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торфяным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дном; у болотистых берегов; в местах выхода подводных ключей; под мостами; в узких протоках; вблизи мест сброса в водоемы теплых и горячих вод промышленных и коммунальных предприятий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у работающих гидротехнических сооружений;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 местах, где растет камыш, тростник и другие водные растения.</a:t>
            </a:r>
            <a:endParaRPr lang="ru-RU" sz="14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8233" y="5652826"/>
            <a:ext cx="113199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ЗАПРЕЩАЕТСЯ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выходить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лед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состоянии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алкогольного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опьянения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прыгать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бегать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льду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собираться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большим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количеством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людей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одной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точке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выходить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тонкий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лед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который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образовался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реках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быстрым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течением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643" y="1129312"/>
            <a:ext cx="2231898" cy="143612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0" y="2565436"/>
            <a:ext cx="2678861" cy="148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95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68" y="0"/>
            <a:ext cx="11221728" cy="7736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ПРАВИЛА БЕЗОПАСНОСТИ НА ЛЬДУ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0" y="6481520"/>
            <a:ext cx="338667" cy="177800"/>
          </a:xfrm>
        </p:spPr>
        <p:txBody>
          <a:bodyPr/>
          <a:lstStyle/>
          <a:p>
            <a:pPr>
              <a:defRPr/>
            </a:pPr>
            <a:fld id="{CCCF8E5E-4DA3-4C04-B9A1-73317D1DC97F}" type="slidenum">
              <a:rPr lang="ru-RU" smtClean="0">
                <a:latin typeface="Arial" charset="0"/>
              </a:rPr>
              <a:pPr>
                <a:defRPr/>
              </a:pPr>
              <a:t>4</a:t>
            </a:fld>
            <a:endParaRPr lang="ru-RU" dirty="0">
              <a:latin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85" y="822225"/>
            <a:ext cx="10272582" cy="561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45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0" y="1"/>
            <a:ext cx="11276235" cy="773599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ЧТО ДЕЛАТЬ, ЕСЛИ ВЫ ПРОВАЛИЛИСЬ ПОД ЛЕД</a:t>
            </a:r>
            <a:endParaRPr lang="ru-RU" sz="2800" dirty="0"/>
          </a:p>
        </p:txBody>
      </p:sp>
      <p:sp>
        <p:nvSpPr>
          <p:cNvPr id="17" name="Номер слайда 2"/>
          <p:cNvSpPr txBox="1">
            <a:spLocks/>
          </p:cNvSpPr>
          <p:nvPr/>
        </p:nvSpPr>
        <p:spPr>
          <a:xfrm>
            <a:off x="69105" y="6415617"/>
            <a:ext cx="338667" cy="179916"/>
          </a:xfrm>
          <a:prstGeom prst="roundRect">
            <a:avLst>
              <a:gd name="adj" fmla="val 18375"/>
            </a:avLst>
          </a:prstGeom>
          <a:solidFill>
            <a:srgbClr val="FFC000"/>
          </a:solidFill>
        </p:spPr>
        <p:txBody>
          <a:bodyPr lIns="0" tIns="0" rIns="0" bIns="0" anchor="ctr"/>
          <a:lstStyle>
            <a:defPPr>
              <a:defRPr lang="ru-RU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100" kern="1200">
                <a:solidFill>
                  <a:srgbClr val="047CC4"/>
                </a:solidFill>
                <a:latin typeface="Arial" panose="020B0604020202020204" pitchFamily="34" charset="0"/>
                <a:ea typeface="+mn-ea"/>
                <a:cs typeface="Arial"/>
              </a:defRPr>
            </a:lvl1pPr>
            <a:lvl2pPr marL="334922" indent="122225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71433" indent="242859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07936" indent="363498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2858" indent="485715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5718" algn="l" defTabSz="914286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2858" algn="l" defTabSz="914286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000" algn="l" defTabSz="914286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143" algn="l" defTabSz="914286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dirty="0" smtClean="0">
                <a:latin typeface="Arial" charset="0"/>
              </a:rPr>
              <a:t>2</a:t>
            </a:r>
            <a:endParaRPr lang="ru-RU" dirty="0">
              <a:latin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1667" y="990600"/>
            <a:ext cx="6715451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паниковать;</a:t>
            </a:r>
          </a:p>
          <a:p>
            <a:pPr marL="45720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делать резких движений, стабилизировать дыхание;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Широко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раскинуть руки в стороны и постараться зацепиться за кромку льда, чтобы не погрузиться с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головой;</a:t>
            </a:r>
          </a:p>
          <a:p>
            <a:pPr marL="45720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возможности перебраться к тому краю полыньи, где течение не увлечет Вас под лед;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Попытаться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осторожно, не обламывая кромку, без резких движений, наползая грудью, лечь на край льда, забросить на него одну, а затем и другую ногу.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лед выдержал, медленно, откатиться от кромки и ползти к берегу; передвигаться нужно в ту сторону, откуда пришли, ведь там лед уже проверен на прочность.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052" y="1467778"/>
            <a:ext cx="5264882" cy="405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29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68" y="0"/>
            <a:ext cx="11221728" cy="7736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ОФИЦИАЛЬНЫЙ ИНТЕРНЕТ-ПОРТАЛ МЧС РОССИИ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0" y="6481520"/>
            <a:ext cx="338667" cy="177800"/>
          </a:xfrm>
        </p:spPr>
        <p:txBody>
          <a:bodyPr/>
          <a:lstStyle/>
          <a:p>
            <a:pPr>
              <a:defRPr/>
            </a:pPr>
            <a:fld id="{CCCF8E5E-4DA3-4C04-B9A1-73317D1DC97F}" type="slidenum">
              <a:rPr lang="ru-RU" smtClean="0">
                <a:latin typeface="Arial" charset="0"/>
              </a:rPr>
              <a:pPr>
                <a:defRPr/>
              </a:pPr>
              <a:t>6</a:t>
            </a:fld>
            <a:endParaRPr lang="ru-RU" dirty="0"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8667" y="1326360"/>
            <a:ext cx="1131993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информацией по правилам поведения на льду можно ознакомиться на сайте МЧС России по адресу:</a:t>
            </a:r>
            <a:endParaRPr lang="en-US" sz="32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32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https://mchs.gov.ru/deyatelnost/bezopasnost-grazhdan/pravila-povedeniya-na-ldu-i-vyezd-na-perepravu_7</a:t>
            </a:r>
            <a:endParaRPr lang="ru-RU" sz="44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59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47"/>
          <p:cNvSpPr txBox="1">
            <a:spLocks noChangeArrowheads="1"/>
          </p:cNvSpPr>
          <p:nvPr/>
        </p:nvSpPr>
        <p:spPr bwMode="auto">
          <a:xfrm>
            <a:off x="320272" y="139700"/>
            <a:ext cx="10929825" cy="64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3455" tIns="21751" rIns="43455" bIns="21751">
            <a:spAutoFit/>
          </a:bodyPr>
          <a:lstStyle>
            <a:lvl1pPr defTabSz="325438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defTabSz="325438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325438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325438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defTabSz="325438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862138" indent="1588" defTabSz="3254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319338" indent="1588" defTabSz="3254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776538" indent="1588" defTabSz="3254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233738" indent="1588" defTabSz="3254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МИНИСТЕРСТВО РОССИЙСКОЙ ФЕДЕРАЦИИ</a:t>
            </a:r>
          </a:p>
          <a:p>
            <a:pPr algn="ctr" eaLnBrk="1" hangingPunct="1"/>
            <a:r>
              <a:rPr lang="ru-RU" altLang="ru-RU" sz="1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ДЕЛАМ ГРАЖДАНСКОЙ ОБОРОНЫ, ЧРЕЗВЫЧАЙНЫМ СИТУАЦИЯМ </a:t>
            </a:r>
          </a:p>
          <a:p>
            <a:pPr algn="ctr" eaLnBrk="1" hangingPunct="1"/>
            <a:r>
              <a:rPr lang="ru-RU" altLang="ru-RU" sz="1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ЛИКВИДАЦИИ ПОСЛЕДСТВИЙ СТИХИЙНЫХ БЕДСТВИЙ</a:t>
            </a:r>
          </a:p>
        </p:txBody>
      </p:sp>
      <p:pic>
        <p:nvPicPr>
          <p:cNvPr id="8" name="Picture 3" descr="C:\Documents and Settings\Пользователь\Рабочий стол\РАБОТА\Эмблемы МЧС\56-Орел-векто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50097" y="133362"/>
            <a:ext cx="554567" cy="613833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9" name="Прямоугольник 29"/>
          <p:cNvSpPr>
            <a:spLocks noChangeArrowheads="1"/>
          </p:cNvSpPr>
          <p:nvPr/>
        </p:nvSpPr>
        <p:spPr bwMode="auto">
          <a:xfrm>
            <a:off x="320270" y="2924944"/>
            <a:ext cx="11367356" cy="56086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8208" tIns="49119" rIns="98208" bIns="49119">
            <a:spAutoFit/>
          </a:bodyPr>
          <a:lstStyle/>
          <a:p>
            <a:pPr algn="ctr" eaLnBrk="1" hangingPunct="1">
              <a:defRPr/>
            </a:pPr>
            <a:r>
              <a:rPr lang="ru-RU" sz="3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3000" b="1" dirty="0">
              <a:ln w="12700" cap="sq">
                <a:noFill/>
                <a:round/>
              </a:ln>
              <a:solidFill>
                <a:prstClr val="white"/>
              </a:solidFill>
              <a:effectLst>
                <a:outerShdw blurRad="38100" dist="50800" dir="2700000" algn="tl" rotWithShape="0">
                  <a:srgbClr val="395D8E">
                    <a:alpha val="96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16" descr="ГИМС ЭМБЛЕМ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70" y="5271058"/>
            <a:ext cx="1349875" cy="13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09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Оформление по умолчанию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42529</TotalTime>
  <Words>576</Words>
  <Application>Microsoft Office PowerPoint</Application>
  <PresentationFormat>Широкоэкранный</PresentationFormat>
  <Paragraphs>65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1_Оформление по умолчанию</vt:lpstr>
      <vt:lpstr>Тема Office</vt:lpstr>
      <vt:lpstr>Презентация PowerPoint</vt:lpstr>
      <vt:lpstr>ИНФОРМАЦИЯ О ПРОИСШЕСТВИЯХ</vt:lpstr>
      <vt:lpstr>ОСОБЕННОСТИ ПРЕБЫВАНИЯ НА ЛЬДУ</vt:lpstr>
      <vt:lpstr>ПРАВИЛА БЕЗОПАСНОСТИ НА ЛЬДУ</vt:lpstr>
      <vt:lpstr>ЧТО ДЕЛАТЬ, ЕСЛИ ВЫ ПРОВАЛИЛИСЬ ПОД ЛЕД</vt:lpstr>
      <vt:lpstr>ОФИЦИАЛЬНЫЙ ИНТЕРНЕТ-ПОРТАЛ МЧС РОССИИ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2192</cp:revision>
  <cp:lastPrinted>2021-09-02T09:26:07Z</cp:lastPrinted>
  <dcterms:created xsi:type="dcterms:W3CDTF">2012-08-30T13:06:00Z</dcterms:created>
  <dcterms:modified xsi:type="dcterms:W3CDTF">2022-12-22T13:23:14Z</dcterms:modified>
</cp:coreProperties>
</file>